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9" d="100"/>
          <a:sy n="69" d="100"/>
        </p:scale>
        <p:origin x="78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832EA3-31CE-4323-9DFC-2B1DF08A1C6C}" type="datetimeFigureOut">
              <a:rPr lang="en-US" smtClean="0"/>
              <a:t>6/8/2021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688A34-4297-42D4-9136-1232EFDC6679}" type="slidenum">
              <a:rPr lang="en-US" smtClean="0"/>
              <a:t>‹#›</a:t>
            </a:fld>
            <a:endParaRPr lang="en-US"/>
          </a:p>
        </p:txBody>
      </p:sp>
    </p:spTree>
    <p:extLst>
      <p:ext uri="{BB962C8B-B14F-4D97-AF65-F5344CB8AC3E}">
        <p14:creationId xmlns:p14="http://schemas.microsoft.com/office/powerpoint/2010/main" val="25386598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One of the types of supply chain risks is physical risks. Physical risks are all risks that are associated with the movement of products from the manufacturer to the consumer or client. A good example of physical risk is transportation disruption (</a:t>
            </a:r>
            <a:r>
              <a:rPr lang="en-US" sz="1200" kern="1200" dirty="0" err="1" smtClean="0">
                <a:solidFill>
                  <a:schemeClr val="tx1"/>
                </a:solidFill>
                <a:effectLst/>
                <a:latin typeface="+mn-lt"/>
                <a:ea typeface="+mn-ea"/>
                <a:cs typeface="+mn-cs"/>
              </a:rPr>
              <a:t>Cavinato</a:t>
            </a:r>
            <a:r>
              <a:rPr lang="en-US" sz="1200" kern="1200" dirty="0" smtClean="0">
                <a:solidFill>
                  <a:schemeClr val="tx1"/>
                </a:solidFill>
                <a:effectLst/>
                <a:latin typeface="+mn-lt"/>
                <a:ea typeface="+mn-ea"/>
                <a:cs typeface="+mn-cs"/>
              </a:rPr>
              <a:t>, 2004). For instance, transportation of goods from producers to consumers can be disrupted by aspects such as theft and bad weather. In cases of adversities such as floods, tracks transporting goods might fail to move due to safety issues hence undermining the logistics. </a:t>
            </a:r>
          </a:p>
          <a:p>
            <a:r>
              <a:rPr lang="en-US" sz="1200" kern="1200" dirty="0" smtClean="0">
                <a:solidFill>
                  <a:schemeClr val="tx1"/>
                </a:solidFill>
                <a:effectLst/>
                <a:latin typeface="+mn-lt"/>
                <a:ea typeface="+mn-ea"/>
                <a:cs typeface="+mn-cs"/>
              </a:rPr>
              <a:t>Similarly, financial risk is another type of risk in supply chain management that revolves around aspects such as cash flow, expenses, settlements, and investments, among other financial variables (</a:t>
            </a:r>
            <a:r>
              <a:rPr lang="en-US" sz="1200" kern="1200" dirty="0" err="1" smtClean="0">
                <a:solidFill>
                  <a:schemeClr val="tx1"/>
                </a:solidFill>
                <a:effectLst/>
                <a:latin typeface="+mn-lt"/>
                <a:ea typeface="+mn-ea"/>
                <a:cs typeface="+mn-cs"/>
              </a:rPr>
              <a:t>Cavinato</a:t>
            </a:r>
            <a:r>
              <a:rPr lang="en-US" sz="1200" kern="1200" dirty="0" smtClean="0">
                <a:solidFill>
                  <a:schemeClr val="tx1"/>
                </a:solidFill>
                <a:effectLst/>
                <a:latin typeface="+mn-lt"/>
                <a:ea typeface="+mn-ea"/>
                <a:cs typeface="+mn-cs"/>
              </a:rPr>
              <a:t>, 2004). One of the financial risks is unfavorable exchange rates which can financially harm the suppliers. Unexpected cost is another example of financial risk. For instance, the cost of transporting goods to customers can increase unexpectedly due to various reasons such as accidents and other legal expenses. </a:t>
            </a:r>
          </a:p>
          <a:p>
            <a:r>
              <a:rPr lang="en-US" sz="1200" kern="1200" dirty="0" smtClean="0">
                <a:solidFill>
                  <a:schemeClr val="tx1"/>
                </a:solidFill>
                <a:effectLst/>
                <a:latin typeface="+mn-lt"/>
                <a:ea typeface="+mn-ea"/>
                <a:cs typeface="+mn-cs"/>
              </a:rPr>
              <a:t>Another type of supply chain management risk is a relational risk. Relational risks involve relational problems between various parties such as logistics parties, buyers, and sellers. Poor relationships between these parties can compromise the entire logistics. Suppliers and buyers might disagree due to price issues (</a:t>
            </a:r>
            <a:r>
              <a:rPr lang="en-US" sz="1200" kern="1200" dirty="0" err="1" smtClean="0">
                <a:solidFill>
                  <a:schemeClr val="tx1"/>
                </a:solidFill>
                <a:effectLst/>
                <a:latin typeface="+mn-lt"/>
                <a:ea typeface="+mn-ea"/>
                <a:cs typeface="+mn-cs"/>
              </a:rPr>
              <a:t>Cavinato</a:t>
            </a:r>
            <a:r>
              <a:rPr lang="en-US" sz="1200" kern="1200" dirty="0" smtClean="0">
                <a:solidFill>
                  <a:schemeClr val="tx1"/>
                </a:solidFill>
                <a:effectLst/>
                <a:latin typeface="+mn-lt"/>
                <a:ea typeface="+mn-ea"/>
                <a:cs typeface="+mn-cs"/>
              </a:rPr>
              <a:t>, 2004). Such instances might delay the movement of these products from producers to customers. </a:t>
            </a:r>
          </a:p>
          <a:p>
            <a:endParaRPr lang="en-US" dirty="0"/>
          </a:p>
        </p:txBody>
      </p:sp>
      <p:sp>
        <p:nvSpPr>
          <p:cNvPr id="4" name="Slide Number Placeholder 3"/>
          <p:cNvSpPr>
            <a:spLocks noGrp="1"/>
          </p:cNvSpPr>
          <p:nvPr>
            <p:ph type="sldNum" sz="quarter" idx="10"/>
          </p:nvPr>
        </p:nvSpPr>
        <p:spPr/>
        <p:txBody>
          <a:bodyPr/>
          <a:lstStyle/>
          <a:p>
            <a:fld id="{11688A34-4297-42D4-9136-1232EFDC6679}" type="slidenum">
              <a:rPr lang="en-US" smtClean="0"/>
              <a:t>2</a:t>
            </a:fld>
            <a:endParaRPr lang="en-US"/>
          </a:p>
        </p:txBody>
      </p:sp>
    </p:spTree>
    <p:extLst>
      <p:ext uri="{BB962C8B-B14F-4D97-AF65-F5344CB8AC3E}">
        <p14:creationId xmlns:p14="http://schemas.microsoft.com/office/powerpoint/2010/main" val="6569952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One of the action plans to mitigate these supply chain risks is through heavily investing in improving the relationship between the buyer and the seller. The relationship between the buyer and the seller determines how fast goods are being transported by the logistic companies. A good link between these parties can mitigate relational risks since both parties will be on the same page. This relationship can also be achieved through the provision of accurate information between these parties. The top management from both parties should build this relationship by ensuring that they bring all employees together (</a:t>
            </a:r>
            <a:r>
              <a:rPr lang="en-US" sz="1200" kern="1200" dirty="0" err="1" smtClean="0">
                <a:solidFill>
                  <a:schemeClr val="tx1"/>
                </a:solidFill>
                <a:effectLst/>
                <a:latin typeface="+mn-lt"/>
                <a:ea typeface="+mn-ea"/>
                <a:cs typeface="+mn-cs"/>
              </a:rPr>
              <a:t>Siagian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Tarigan</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Hee</a:t>
            </a:r>
            <a:r>
              <a:rPr lang="en-US" sz="1200" kern="1200" dirty="0" smtClean="0">
                <a:solidFill>
                  <a:schemeClr val="tx1"/>
                </a:solidFill>
                <a:effectLst/>
                <a:latin typeface="+mn-lt"/>
                <a:ea typeface="+mn-ea"/>
                <a:cs typeface="+mn-cs"/>
              </a:rPr>
              <a:t>, 2018). The top management should also ensure that both parties develop mutual trust among each other. </a:t>
            </a:r>
          </a:p>
          <a:p>
            <a:endParaRPr lang="en-US" dirty="0"/>
          </a:p>
        </p:txBody>
      </p:sp>
      <p:sp>
        <p:nvSpPr>
          <p:cNvPr id="4" name="Slide Number Placeholder 3"/>
          <p:cNvSpPr>
            <a:spLocks noGrp="1"/>
          </p:cNvSpPr>
          <p:nvPr>
            <p:ph type="sldNum" sz="quarter" idx="10"/>
          </p:nvPr>
        </p:nvSpPr>
        <p:spPr/>
        <p:txBody>
          <a:bodyPr/>
          <a:lstStyle/>
          <a:p>
            <a:fld id="{11688A34-4297-42D4-9136-1232EFDC6679}" type="slidenum">
              <a:rPr lang="en-US" smtClean="0"/>
              <a:t>3</a:t>
            </a:fld>
            <a:endParaRPr lang="en-US"/>
          </a:p>
        </p:txBody>
      </p:sp>
    </p:spTree>
    <p:extLst>
      <p:ext uri="{BB962C8B-B14F-4D97-AF65-F5344CB8AC3E}">
        <p14:creationId xmlns:p14="http://schemas.microsoft.com/office/powerpoint/2010/main" val="40166302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Another action plan to mitigate these risks involves the diversification of suppliers. It is not appropriate to rely on one supplier for specific materials. It is important to source these products from different suppliers since such an initiative can lower the cost of operations. Some suppliers provide their items at a lower cost as compared to others (</a:t>
            </a:r>
            <a:r>
              <a:rPr lang="en-US" sz="1200" kern="1200" dirty="0" err="1" smtClean="0">
                <a:solidFill>
                  <a:schemeClr val="tx1"/>
                </a:solidFill>
                <a:effectLst/>
                <a:latin typeface="+mn-lt"/>
                <a:ea typeface="+mn-ea"/>
                <a:cs typeface="+mn-cs"/>
              </a:rPr>
              <a:t>Namdar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Sawhney</a:t>
            </a:r>
            <a:r>
              <a:rPr lang="en-US" sz="1200" kern="1200" dirty="0" smtClean="0">
                <a:solidFill>
                  <a:schemeClr val="tx1"/>
                </a:solidFill>
                <a:effectLst/>
                <a:latin typeface="+mn-lt"/>
                <a:ea typeface="+mn-ea"/>
                <a:cs typeface="+mn-cs"/>
              </a:rPr>
              <a:t> &amp; Pradhan, 2018). Therefore, sourcing products from low-cost regions can reduce the financial risks of unexpected costs that larger suppliers can impose when these goods are transported to customers.     </a:t>
            </a:r>
          </a:p>
          <a:p>
            <a:r>
              <a:rPr lang="en-US" sz="1200" kern="1200" dirty="0" smtClean="0">
                <a:solidFill>
                  <a:schemeClr val="tx1"/>
                </a:solidFill>
                <a:effectLst/>
                <a:latin typeface="+mn-lt"/>
                <a:ea typeface="+mn-ea"/>
                <a:cs typeface="+mn-cs"/>
              </a:rPr>
              <a:t>Furthermore, it is important to integrate purchase cargo insurance to mitigate supply chain risks. Insurance is a vital aspect of human life. Cargo insurance is likely to offer protection to warehouse goods or other items in transit against any unprecedented damage or losses regardless of the model of transportation (</a:t>
            </a:r>
            <a:r>
              <a:rPr lang="en-US" sz="1200" kern="1200" dirty="0" err="1" smtClean="0">
                <a:solidFill>
                  <a:schemeClr val="tx1"/>
                </a:solidFill>
                <a:effectLst/>
                <a:latin typeface="+mn-lt"/>
                <a:ea typeface="+mn-ea"/>
                <a:cs typeface="+mn-cs"/>
              </a:rPr>
              <a:t>Lorenc</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Kuźnar</a:t>
            </a:r>
            <a:r>
              <a:rPr lang="en-US" sz="1200" kern="1200" dirty="0" smtClean="0">
                <a:solidFill>
                  <a:schemeClr val="tx1"/>
                </a:solidFill>
                <a:effectLst/>
                <a:latin typeface="+mn-lt"/>
                <a:ea typeface="+mn-ea"/>
                <a:cs typeface="+mn-cs"/>
              </a:rPr>
              <a:t>, 2018). This is the best way of handling physical risks where goods might be damaged due to theft or bad weather. </a:t>
            </a:r>
          </a:p>
          <a:p>
            <a:endParaRPr lang="en-US" dirty="0"/>
          </a:p>
        </p:txBody>
      </p:sp>
      <p:sp>
        <p:nvSpPr>
          <p:cNvPr id="4" name="Slide Number Placeholder 3"/>
          <p:cNvSpPr>
            <a:spLocks noGrp="1"/>
          </p:cNvSpPr>
          <p:nvPr>
            <p:ph type="sldNum" sz="quarter" idx="10"/>
          </p:nvPr>
        </p:nvSpPr>
        <p:spPr/>
        <p:txBody>
          <a:bodyPr/>
          <a:lstStyle/>
          <a:p>
            <a:fld id="{11688A34-4297-42D4-9136-1232EFDC6679}" type="slidenum">
              <a:rPr lang="en-US" smtClean="0"/>
              <a:t>4</a:t>
            </a:fld>
            <a:endParaRPr lang="en-US"/>
          </a:p>
        </p:txBody>
      </p:sp>
    </p:spTree>
    <p:extLst>
      <p:ext uri="{BB962C8B-B14F-4D97-AF65-F5344CB8AC3E}">
        <p14:creationId xmlns:p14="http://schemas.microsoft.com/office/powerpoint/2010/main" val="7660156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Technology has played a crucial role in business because it is being used to capture customers' voices. Customers' voices might be sentiments, likes, dislikes, and feedback. Several technologies are useful in grasping this information. The company utilizes this information to improve its goods and service. For instance, negative feedback on a certain brand prompts the company to work hard towards improving that brand in order to be competitive in the market (</a:t>
            </a:r>
            <a:r>
              <a:rPr lang="en-US" sz="1200" kern="1200" dirty="0" err="1" smtClean="0">
                <a:solidFill>
                  <a:schemeClr val="tx1"/>
                </a:solidFill>
                <a:effectLst/>
                <a:latin typeface="+mn-lt"/>
                <a:ea typeface="+mn-ea"/>
                <a:cs typeface="+mn-cs"/>
              </a:rPr>
              <a:t>Krishnadas</a:t>
            </a:r>
            <a:r>
              <a:rPr lang="en-US" sz="1200" kern="1200" dirty="0" smtClean="0">
                <a:solidFill>
                  <a:schemeClr val="tx1"/>
                </a:solidFill>
                <a:effectLst/>
                <a:latin typeface="+mn-lt"/>
                <a:ea typeface="+mn-ea"/>
                <a:cs typeface="+mn-cs"/>
              </a:rPr>
              <a:t>, 2021). Data analytics is one of the aspects that is also used in understanding customer's voices. Data analytics can be used to collect and assess customer data to understand their preferences and general behavior. Artificial intelligence, such as </a:t>
            </a:r>
            <a:r>
              <a:rPr lang="en-US" sz="1200" kern="1200" dirty="0" err="1" smtClean="0">
                <a:solidFill>
                  <a:schemeClr val="tx1"/>
                </a:solidFill>
                <a:effectLst/>
                <a:latin typeface="+mn-lt"/>
                <a:ea typeface="+mn-ea"/>
                <a:cs typeface="+mn-cs"/>
              </a:rPr>
              <a:t>chatbots</a:t>
            </a:r>
            <a:r>
              <a:rPr lang="en-US" sz="1200" kern="1200" dirty="0" smtClean="0">
                <a:solidFill>
                  <a:schemeClr val="tx1"/>
                </a:solidFill>
                <a:effectLst/>
                <a:latin typeface="+mn-lt"/>
                <a:ea typeface="+mn-ea"/>
                <a:cs typeface="+mn-cs"/>
              </a:rPr>
              <a:t>, is also used to gather information from clients regarding a certain product (Klaus &amp; </a:t>
            </a:r>
            <a:r>
              <a:rPr lang="en-US" sz="1200" kern="1200" dirty="0" err="1" smtClean="0">
                <a:solidFill>
                  <a:schemeClr val="tx1"/>
                </a:solidFill>
                <a:effectLst/>
                <a:latin typeface="+mn-lt"/>
                <a:ea typeface="+mn-ea"/>
                <a:cs typeface="+mn-cs"/>
              </a:rPr>
              <a:t>Zaichkowsky</a:t>
            </a:r>
            <a:r>
              <a:rPr lang="en-US" sz="1200" kern="1200" dirty="0" smtClean="0">
                <a:solidFill>
                  <a:schemeClr val="tx1"/>
                </a:solidFill>
                <a:effectLst/>
                <a:latin typeface="+mn-lt"/>
                <a:ea typeface="+mn-ea"/>
                <a:cs typeface="+mn-cs"/>
              </a:rPr>
              <a:t>, 2020). </a:t>
            </a:r>
          </a:p>
          <a:p>
            <a:endParaRPr lang="en-US" dirty="0"/>
          </a:p>
        </p:txBody>
      </p:sp>
      <p:sp>
        <p:nvSpPr>
          <p:cNvPr id="4" name="Slide Number Placeholder 3"/>
          <p:cNvSpPr>
            <a:spLocks noGrp="1"/>
          </p:cNvSpPr>
          <p:nvPr>
            <p:ph type="sldNum" sz="quarter" idx="10"/>
          </p:nvPr>
        </p:nvSpPr>
        <p:spPr/>
        <p:txBody>
          <a:bodyPr/>
          <a:lstStyle/>
          <a:p>
            <a:fld id="{11688A34-4297-42D4-9136-1232EFDC6679}" type="slidenum">
              <a:rPr lang="en-US" smtClean="0"/>
              <a:t>5</a:t>
            </a:fld>
            <a:endParaRPr lang="en-US"/>
          </a:p>
        </p:txBody>
      </p:sp>
    </p:spTree>
    <p:extLst>
      <p:ext uri="{BB962C8B-B14F-4D97-AF65-F5344CB8AC3E}">
        <p14:creationId xmlns:p14="http://schemas.microsoft.com/office/powerpoint/2010/main" val="4301932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Attribution of returns is one of the types of performance measure that is used to monitor risks or changes in the customers’ expectations. Attribution of returns is also associated with variance analysis that describes how every security contributes to the portfolio’s overall performance. The attribution of returns also weighs the risk factors and accumulates those results to develop a variance analysis (Fisher &amp; D’Alessandro, 2019). Managers who think in the space of risk factors are likely to benefit from this analysis. These individuals also conduct risk forecasting to identify the connection between risk and performance of certain securities in business. Therefore, supply chain managers can utilize this performance measure to determine the prevailing situation in the business.  </a:t>
            </a:r>
          </a:p>
          <a:p>
            <a:endParaRPr lang="en-US" dirty="0"/>
          </a:p>
        </p:txBody>
      </p:sp>
      <p:sp>
        <p:nvSpPr>
          <p:cNvPr id="4" name="Slide Number Placeholder 3"/>
          <p:cNvSpPr>
            <a:spLocks noGrp="1"/>
          </p:cNvSpPr>
          <p:nvPr>
            <p:ph type="sldNum" sz="quarter" idx="10"/>
          </p:nvPr>
        </p:nvSpPr>
        <p:spPr/>
        <p:txBody>
          <a:bodyPr/>
          <a:lstStyle/>
          <a:p>
            <a:fld id="{11688A34-4297-42D4-9136-1232EFDC6679}" type="slidenum">
              <a:rPr lang="en-US" smtClean="0"/>
              <a:t>6</a:t>
            </a:fld>
            <a:endParaRPr lang="en-US"/>
          </a:p>
        </p:txBody>
      </p:sp>
    </p:spTree>
    <p:extLst>
      <p:ext uri="{BB962C8B-B14F-4D97-AF65-F5344CB8AC3E}">
        <p14:creationId xmlns:p14="http://schemas.microsoft.com/office/powerpoint/2010/main" val="11605778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Supply chain managers will use the basic lean tools and approaches to eliminate any form of waste in the supply chain process. One of the aspects that these managers will eliminate is a complex system (</a:t>
            </a:r>
            <a:r>
              <a:rPr lang="en-US" sz="1200" kern="1200" dirty="0" err="1" smtClean="0">
                <a:solidFill>
                  <a:schemeClr val="tx1"/>
                </a:solidFill>
                <a:effectLst/>
                <a:latin typeface="+mn-lt"/>
                <a:ea typeface="+mn-ea"/>
                <a:cs typeface="+mn-cs"/>
              </a:rPr>
              <a:t>Nabhani</a:t>
            </a:r>
            <a:r>
              <a:rPr lang="en-US" sz="1200" kern="1200" dirty="0" smtClean="0">
                <a:solidFill>
                  <a:schemeClr val="tx1"/>
                </a:solidFill>
                <a:effectLst/>
                <a:latin typeface="+mn-lt"/>
                <a:ea typeface="+mn-ea"/>
                <a:cs typeface="+mn-cs"/>
              </a:rPr>
              <a:t> et al., 2018). A complex system normally contains unnecessary and confusing procedures that add no value to the supply chain. One of such complications might arise due to a complicated procurement process. Most businesses experience difficulties in procurement because they emphasize complex purchasing, which only wastes more time. Such companies should eliminate these complicated processes to give room for faster operations. Therefore, it is crucial to note that time is a valuable resource that should be utilized properly to realize a positive return.  </a:t>
            </a:r>
          </a:p>
          <a:p>
            <a:endParaRPr lang="en-US" dirty="0"/>
          </a:p>
        </p:txBody>
      </p:sp>
      <p:sp>
        <p:nvSpPr>
          <p:cNvPr id="4" name="Slide Number Placeholder 3"/>
          <p:cNvSpPr>
            <a:spLocks noGrp="1"/>
          </p:cNvSpPr>
          <p:nvPr>
            <p:ph type="sldNum" sz="quarter" idx="10"/>
          </p:nvPr>
        </p:nvSpPr>
        <p:spPr/>
        <p:txBody>
          <a:bodyPr/>
          <a:lstStyle/>
          <a:p>
            <a:fld id="{11688A34-4297-42D4-9136-1232EFDC6679}" type="slidenum">
              <a:rPr lang="en-US" smtClean="0"/>
              <a:t>7</a:t>
            </a:fld>
            <a:endParaRPr lang="en-US"/>
          </a:p>
        </p:txBody>
      </p:sp>
    </p:spTree>
    <p:extLst>
      <p:ext uri="{BB962C8B-B14F-4D97-AF65-F5344CB8AC3E}">
        <p14:creationId xmlns:p14="http://schemas.microsoft.com/office/powerpoint/2010/main" val="2096644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Supply chain managers will also use the basic lean tools and approaches, such as avoiding unnecessary inventories (</a:t>
            </a:r>
            <a:r>
              <a:rPr lang="en-US" sz="1200" kern="1200" dirty="0" err="1" smtClean="0">
                <a:solidFill>
                  <a:schemeClr val="tx1"/>
                </a:solidFill>
                <a:effectLst/>
                <a:latin typeface="+mn-lt"/>
                <a:ea typeface="+mn-ea"/>
                <a:cs typeface="+mn-cs"/>
              </a:rPr>
              <a:t>Nabhani</a:t>
            </a:r>
            <a:r>
              <a:rPr lang="en-US" sz="1200" kern="1200" dirty="0" smtClean="0">
                <a:solidFill>
                  <a:schemeClr val="tx1"/>
                </a:solidFill>
                <a:effectLst/>
                <a:latin typeface="+mn-lt"/>
                <a:ea typeface="+mn-ea"/>
                <a:cs typeface="+mn-cs"/>
              </a:rPr>
              <a:t> et al., 2018). These managers should ensure that the warehouses only hold appropriate stock that is demanded by particular consumers. A lot of resources are required to accumulate and store these inventories. Therefore, it is crucial to only put relevant stock in the warehouse as a way of minimizing warehouse space which in turn attracts lower costs. Also, the managers should do away with the human effort that does not add value to the business. For instance, there is no need to hire more truck drivers who promote unnecessary movements of the products. </a:t>
            </a:r>
          </a:p>
          <a:p>
            <a:endParaRPr lang="en-US" dirty="0"/>
          </a:p>
        </p:txBody>
      </p:sp>
      <p:sp>
        <p:nvSpPr>
          <p:cNvPr id="4" name="Slide Number Placeholder 3"/>
          <p:cNvSpPr>
            <a:spLocks noGrp="1"/>
          </p:cNvSpPr>
          <p:nvPr>
            <p:ph type="sldNum" sz="quarter" idx="10"/>
          </p:nvPr>
        </p:nvSpPr>
        <p:spPr/>
        <p:txBody>
          <a:bodyPr/>
          <a:lstStyle/>
          <a:p>
            <a:fld id="{11688A34-4297-42D4-9136-1232EFDC6679}" type="slidenum">
              <a:rPr lang="en-US" smtClean="0"/>
              <a:t>8</a:t>
            </a:fld>
            <a:endParaRPr lang="en-US"/>
          </a:p>
        </p:txBody>
      </p:sp>
    </p:spTree>
    <p:extLst>
      <p:ext uri="{BB962C8B-B14F-4D97-AF65-F5344CB8AC3E}">
        <p14:creationId xmlns:p14="http://schemas.microsoft.com/office/powerpoint/2010/main" val="6287368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022F121-ACD0-41E4-A640-2A05F681942A}" type="datetimeFigureOut">
              <a:rPr lang="en-US" smtClean="0"/>
              <a:t>6/8/2021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AF2F4-E870-45F4-A63D-E4BD861508E2}" type="slidenum">
              <a:rPr lang="en-US" smtClean="0"/>
              <a:t>‹#›</a:t>
            </a:fld>
            <a:endParaRPr lang="en-US"/>
          </a:p>
        </p:txBody>
      </p:sp>
    </p:spTree>
    <p:extLst>
      <p:ext uri="{BB962C8B-B14F-4D97-AF65-F5344CB8AC3E}">
        <p14:creationId xmlns:p14="http://schemas.microsoft.com/office/powerpoint/2010/main" val="3735245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022F121-ACD0-41E4-A640-2A05F681942A}" type="datetimeFigureOut">
              <a:rPr lang="en-US" smtClean="0"/>
              <a:t>6/8/2021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7AF2F4-E870-45F4-A63D-E4BD861508E2}" type="slidenum">
              <a:rPr lang="en-US" smtClean="0"/>
              <a:t>‹#›</a:t>
            </a:fld>
            <a:endParaRPr lang="en-US"/>
          </a:p>
        </p:txBody>
      </p:sp>
    </p:spTree>
    <p:extLst>
      <p:ext uri="{BB962C8B-B14F-4D97-AF65-F5344CB8AC3E}">
        <p14:creationId xmlns:p14="http://schemas.microsoft.com/office/powerpoint/2010/main" val="4017323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5022F121-ACD0-41E4-A640-2A05F681942A}" type="datetimeFigureOut">
              <a:rPr lang="en-US" smtClean="0"/>
              <a:t>6/8/2021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AF2F4-E870-45F4-A63D-E4BD861508E2}" type="slidenum">
              <a:rPr lang="en-US" smtClean="0"/>
              <a:t>‹#›</a:t>
            </a:fld>
            <a:endParaRPr lang="en-US"/>
          </a:p>
        </p:txBody>
      </p:sp>
    </p:spTree>
    <p:extLst>
      <p:ext uri="{BB962C8B-B14F-4D97-AF65-F5344CB8AC3E}">
        <p14:creationId xmlns:p14="http://schemas.microsoft.com/office/powerpoint/2010/main" val="17820144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5022F121-ACD0-41E4-A640-2A05F681942A}" type="datetimeFigureOut">
              <a:rPr lang="en-US" smtClean="0"/>
              <a:t>6/8/2021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AF2F4-E870-45F4-A63D-E4BD861508E2}"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2111875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022F121-ACD0-41E4-A640-2A05F681942A}" type="datetimeFigureOut">
              <a:rPr lang="en-US" smtClean="0"/>
              <a:t>6/8/2021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AF2F4-E870-45F4-A63D-E4BD861508E2}" type="slidenum">
              <a:rPr lang="en-US" smtClean="0"/>
              <a:t>‹#›</a:t>
            </a:fld>
            <a:endParaRPr lang="en-US"/>
          </a:p>
        </p:txBody>
      </p:sp>
    </p:spTree>
    <p:extLst>
      <p:ext uri="{BB962C8B-B14F-4D97-AF65-F5344CB8AC3E}">
        <p14:creationId xmlns:p14="http://schemas.microsoft.com/office/powerpoint/2010/main" val="17921007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5022F121-ACD0-41E4-A640-2A05F681942A}" type="datetimeFigureOut">
              <a:rPr lang="en-US" smtClean="0"/>
              <a:t>6/8/2021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AF2F4-E870-45F4-A63D-E4BD861508E2}" type="slidenum">
              <a:rPr lang="en-US" smtClean="0"/>
              <a:t>‹#›</a:t>
            </a:fld>
            <a:endParaRPr lang="en-US"/>
          </a:p>
        </p:txBody>
      </p:sp>
    </p:spTree>
    <p:extLst>
      <p:ext uri="{BB962C8B-B14F-4D97-AF65-F5344CB8AC3E}">
        <p14:creationId xmlns:p14="http://schemas.microsoft.com/office/powerpoint/2010/main" val="40779865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5022F121-ACD0-41E4-A640-2A05F681942A}" type="datetimeFigureOut">
              <a:rPr lang="en-US" smtClean="0"/>
              <a:t>6/8/2021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AF2F4-E870-45F4-A63D-E4BD861508E2}" type="slidenum">
              <a:rPr lang="en-US" smtClean="0"/>
              <a:t>‹#›</a:t>
            </a:fld>
            <a:endParaRPr lang="en-US"/>
          </a:p>
        </p:txBody>
      </p:sp>
    </p:spTree>
    <p:extLst>
      <p:ext uri="{BB962C8B-B14F-4D97-AF65-F5344CB8AC3E}">
        <p14:creationId xmlns:p14="http://schemas.microsoft.com/office/powerpoint/2010/main" val="3335028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022F121-ACD0-41E4-A640-2A05F681942A}" type="datetimeFigureOut">
              <a:rPr lang="en-US" smtClean="0"/>
              <a:t>6/8/2021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AF2F4-E870-45F4-A63D-E4BD861508E2}" type="slidenum">
              <a:rPr lang="en-US" smtClean="0"/>
              <a:t>‹#›</a:t>
            </a:fld>
            <a:endParaRPr lang="en-US"/>
          </a:p>
        </p:txBody>
      </p:sp>
    </p:spTree>
    <p:extLst>
      <p:ext uri="{BB962C8B-B14F-4D97-AF65-F5344CB8AC3E}">
        <p14:creationId xmlns:p14="http://schemas.microsoft.com/office/powerpoint/2010/main" val="38846229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022F121-ACD0-41E4-A640-2A05F681942A}" type="datetimeFigureOut">
              <a:rPr lang="en-US" smtClean="0"/>
              <a:t>6/8/2021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AF2F4-E870-45F4-A63D-E4BD861508E2}" type="slidenum">
              <a:rPr lang="en-US" smtClean="0"/>
              <a:t>‹#›</a:t>
            </a:fld>
            <a:endParaRPr lang="en-US"/>
          </a:p>
        </p:txBody>
      </p:sp>
    </p:spTree>
    <p:extLst>
      <p:ext uri="{BB962C8B-B14F-4D97-AF65-F5344CB8AC3E}">
        <p14:creationId xmlns:p14="http://schemas.microsoft.com/office/powerpoint/2010/main" val="2775472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5022F121-ACD0-41E4-A640-2A05F681942A}" type="datetimeFigureOut">
              <a:rPr lang="en-US" smtClean="0"/>
              <a:t>6/8/2021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AF2F4-E870-45F4-A63D-E4BD861508E2}" type="slidenum">
              <a:rPr lang="en-US" smtClean="0"/>
              <a:t>‹#›</a:t>
            </a:fld>
            <a:endParaRPr lang="en-US"/>
          </a:p>
        </p:txBody>
      </p:sp>
    </p:spTree>
    <p:extLst>
      <p:ext uri="{BB962C8B-B14F-4D97-AF65-F5344CB8AC3E}">
        <p14:creationId xmlns:p14="http://schemas.microsoft.com/office/powerpoint/2010/main" val="1983082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022F121-ACD0-41E4-A640-2A05F681942A}" type="datetimeFigureOut">
              <a:rPr lang="en-US" smtClean="0"/>
              <a:t>6/8/2021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AF2F4-E870-45F4-A63D-E4BD861508E2}" type="slidenum">
              <a:rPr lang="en-US" smtClean="0"/>
              <a:t>‹#›</a:t>
            </a:fld>
            <a:endParaRPr lang="en-US"/>
          </a:p>
        </p:txBody>
      </p:sp>
    </p:spTree>
    <p:extLst>
      <p:ext uri="{BB962C8B-B14F-4D97-AF65-F5344CB8AC3E}">
        <p14:creationId xmlns:p14="http://schemas.microsoft.com/office/powerpoint/2010/main" val="4140381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022F121-ACD0-41E4-A640-2A05F681942A}" type="datetimeFigureOut">
              <a:rPr lang="en-US" smtClean="0"/>
              <a:t>6/8/2021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7AF2F4-E870-45F4-A63D-E4BD861508E2}" type="slidenum">
              <a:rPr lang="en-US" smtClean="0"/>
              <a:t>‹#›</a:t>
            </a:fld>
            <a:endParaRPr lang="en-US"/>
          </a:p>
        </p:txBody>
      </p:sp>
    </p:spTree>
    <p:extLst>
      <p:ext uri="{BB962C8B-B14F-4D97-AF65-F5344CB8AC3E}">
        <p14:creationId xmlns:p14="http://schemas.microsoft.com/office/powerpoint/2010/main" val="989742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022F121-ACD0-41E4-A640-2A05F681942A}" type="datetimeFigureOut">
              <a:rPr lang="en-US" smtClean="0"/>
              <a:t>6/8/2021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7AF2F4-E870-45F4-A63D-E4BD861508E2}" type="slidenum">
              <a:rPr lang="en-US" smtClean="0"/>
              <a:t>‹#›</a:t>
            </a:fld>
            <a:endParaRPr lang="en-US"/>
          </a:p>
        </p:txBody>
      </p:sp>
    </p:spTree>
    <p:extLst>
      <p:ext uri="{BB962C8B-B14F-4D97-AF65-F5344CB8AC3E}">
        <p14:creationId xmlns:p14="http://schemas.microsoft.com/office/powerpoint/2010/main" val="2142384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5022F121-ACD0-41E4-A640-2A05F681942A}" type="datetimeFigureOut">
              <a:rPr lang="en-US" smtClean="0"/>
              <a:t>6/8/2021</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E07AF2F4-E870-45F4-A63D-E4BD861508E2}" type="slidenum">
              <a:rPr lang="en-US" smtClean="0"/>
              <a:t>‹#›</a:t>
            </a:fld>
            <a:endParaRPr lang="en-US"/>
          </a:p>
        </p:txBody>
      </p:sp>
    </p:spTree>
    <p:extLst>
      <p:ext uri="{BB962C8B-B14F-4D97-AF65-F5344CB8AC3E}">
        <p14:creationId xmlns:p14="http://schemas.microsoft.com/office/powerpoint/2010/main" val="2340233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5022F121-ACD0-41E4-A640-2A05F681942A}" type="datetimeFigureOut">
              <a:rPr lang="en-US" smtClean="0"/>
              <a:t>6/8/2021</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E07AF2F4-E870-45F4-A63D-E4BD861508E2}" type="slidenum">
              <a:rPr lang="en-US" smtClean="0"/>
              <a:t>‹#›</a:t>
            </a:fld>
            <a:endParaRPr lang="en-US"/>
          </a:p>
        </p:txBody>
      </p:sp>
    </p:spTree>
    <p:extLst>
      <p:ext uri="{BB962C8B-B14F-4D97-AF65-F5344CB8AC3E}">
        <p14:creationId xmlns:p14="http://schemas.microsoft.com/office/powerpoint/2010/main" val="1299255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5022F121-ACD0-41E4-A640-2A05F681942A}" type="datetimeFigureOut">
              <a:rPr lang="en-US" smtClean="0"/>
              <a:t>6/8/2021</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E07AF2F4-E870-45F4-A63D-E4BD861508E2}" type="slidenum">
              <a:rPr lang="en-US" smtClean="0"/>
              <a:t>‹#›</a:t>
            </a:fld>
            <a:endParaRPr lang="en-US"/>
          </a:p>
        </p:txBody>
      </p:sp>
    </p:spTree>
    <p:extLst>
      <p:ext uri="{BB962C8B-B14F-4D97-AF65-F5344CB8AC3E}">
        <p14:creationId xmlns:p14="http://schemas.microsoft.com/office/powerpoint/2010/main" val="1110018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022F121-ACD0-41E4-A640-2A05F681942A}" type="datetimeFigureOut">
              <a:rPr lang="en-US" smtClean="0"/>
              <a:t>6/8/2021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7AF2F4-E870-45F4-A63D-E4BD861508E2}" type="slidenum">
              <a:rPr lang="en-US" smtClean="0"/>
              <a:t>‹#›</a:t>
            </a:fld>
            <a:endParaRPr lang="en-US"/>
          </a:p>
        </p:txBody>
      </p:sp>
    </p:spTree>
    <p:extLst>
      <p:ext uri="{BB962C8B-B14F-4D97-AF65-F5344CB8AC3E}">
        <p14:creationId xmlns:p14="http://schemas.microsoft.com/office/powerpoint/2010/main" val="532036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5022F121-ACD0-41E4-A640-2A05F681942A}" type="datetimeFigureOut">
              <a:rPr lang="en-US" smtClean="0"/>
              <a:t>6/8/2021</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E07AF2F4-E870-45F4-A63D-E4BD861508E2}" type="slidenum">
              <a:rPr lang="en-US" smtClean="0"/>
              <a:t>‹#›</a:t>
            </a:fld>
            <a:endParaRPr lang="en-US"/>
          </a:p>
        </p:txBody>
      </p:sp>
    </p:spTree>
    <p:extLst>
      <p:ext uri="{BB962C8B-B14F-4D97-AF65-F5344CB8AC3E}">
        <p14:creationId xmlns:p14="http://schemas.microsoft.com/office/powerpoint/2010/main" val="1397812104"/>
      </p:ext>
    </p:extLst>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 id="2147483761"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15440" y="1463040"/>
            <a:ext cx="9144000" cy="3131140"/>
          </a:xfrm>
        </p:spPr>
        <p:txBody>
          <a:bodyPr>
            <a:normAutofit fontScale="90000"/>
          </a:bodyPr>
          <a:lstStyle/>
          <a:p>
            <a:pPr algn="ctr">
              <a:lnSpc>
                <a:spcPct val="150000"/>
              </a:lnSpc>
            </a:pPr>
            <a:r>
              <a:rPr lang="en-US" sz="3200" b="1" dirty="0" smtClean="0">
                <a:latin typeface="Times New Roman" panose="02020603050405020304" pitchFamily="18" charset="0"/>
                <a:cs typeface="Times New Roman" panose="02020603050405020304" pitchFamily="18" charset="0"/>
              </a:rPr>
              <a:t>The Supply Chain Risk Management Presentation</a:t>
            </a:r>
            <a:r>
              <a:rPr lang="en-US" sz="3200" dirty="0" smtClean="0">
                <a:latin typeface="Times New Roman" panose="02020603050405020304" pitchFamily="18" charset="0"/>
                <a:cs typeface="Times New Roman" panose="02020603050405020304" pitchFamily="18" charset="0"/>
              </a:rPr>
              <a:t/>
            </a:r>
            <a:br>
              <a:rPr lang="en-US" sz="3200" dirty="0" smtClean="0">
                <a:latin typeface="Times New Roman" panose="02020603050405020304" pitchFamily="18" charset="0"/>
                <a:cs typeface="Times New Roman" panose="02020603050405020304" pitchFamily="18" charset="0"/>
              </a:rPr>
            </a:br>
            <a:r>
              <a:rPr lang="en-US" sz="3200" dirty="0" smtClean="0">
                <a:latin typeface="Times New Roman" panose="02020603050405020304" pitchFamily="18" charset="0"/>
                <a:cs typeface="Times New Roman" panose="02020603050405020304" pitchFamily="18" charset="0"/>
              </a:rPr>
              <a:t> Student’s name</a:t>
            </a:r>
            <a:br>
              <a:rPr lang="en-US" sz="3200" dirty="0" smtClean="0">
                <a:latin typeface="Times New Roman" panose="02020603050405020304" pitchFamily="18" charset="0"/>
                <a:cs typeface="Times New Roman" panose="02020603050405020304" pitchFamily="18" charset="0"/>
              </a:rPr>
            </a:br>
            <a:r>
              <a:rPr lang="en-US" sz="3200" dirty="0" smtClean="0">
                <a:latin typeface="Times New Roman" panose="02020603050405020304" pitchFamily="18" charset="0"/>
                <a:cs typeface="Times New Roman" panose="02020603050405020304" pitchFamily="18" charset="0"/>
              </a:rPr>
              <a:t> Course name and number</a:t>
            </a:r>
            <a:br>
              <a:rPr lang="en-US" sz="3200" dirty="0" smtClean="0">
                <a:latin typeface="Times New Roman" panose="02020603050405020304" pitchFamily="18" charset="0"/>
                <a:cs typeface="Times New Roman" panose="02020603050405020304" pitchFamily="18" charset="0"/>
              </a:rPr>
            </a:br>
            <a:r>
              <a:rPr lang="en-US" sz="3200" dirty="0" smtClean="0">
                <a:latin typeface="Times New Roman" panose="02020603050405020304" pitchFamily="18" charset="0"/>
                <a:cs typeface="Times New Roman" panose="02020603050405020304" pitchFamily="18" charset="0"/>
              </a:rPr>
              <a:t>Instructor’s name</a:t>
            </a:r>
            <a:br>
              <a:rPr lang="en-US" sz="3200" dirty="0" smtClean="0">
                <a:latin typeface="Times New Roman" panose="02020603050405020304" pitchFamily="18" charset="0"/>
                <a:cs typeface="Times New Roman" panose="02020603050405020304" pitchFamily="18" charset="0"/>
              </a:rPr>
            </a:br>
            <a:r>
              <a:rPr lang="en-US" sz="3200" dirty="0" smtClean="0">
                <a:latin typeface="Times New Roman" panose="02020603050405020304" pitchFamily="18" charset="0"/>
                <a:cs typeface="Times New Roman" panose="02020603050405020304" pitchFamily="18" charset="0"/>
              </a:rPr>
              <a:t>Date submitted  </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6751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latin typeface="Times New Roman" panose="02020603050405020304" pitchFamily="18" charset="0"/>
                <a:cs typeface="Times New Roman" panose="02020603050405020304" pitchFamily="18" charset="0"/>
              </a:rPr>
              <a:t>Three Types of Supply Chain Risks</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163782"/>
            <a:ext cx="10515600" cy="5013181"/>
          </a:xfrm>
        </p:spPr>
        <p:txBody>
          <a:bodyPr>
            <a:normAutofit/>
          </a:bodyPr>
          <a:lstStyle/>
          <a:p>
            <a:r>
              <a:rPr lang="en-US" dirty="0"/>
              <a:t>One of the types of supply chain risks is physical risks. </a:t>
            </a:r>
            <a:endParaRPr lang="en-US" dirty="0" smtClean="0"/>
          </a:p>
          <a:p>
            <a:r>
              <a:rPr lang="en-US" dirty="0" smtClean="0"/>
              <a:t>Physical </a:t>
            </a:r>
            <a:r>
              <a:rPr lang="en-US" dirty="0"/>
              <a:t>risks are all risks that are associated with the movement of products from the manufacturer to the consumer or client. </a:t>
            </a:r>
            <a:endParaRPr lang="en-US" dirty="0" smtClean="0"/>
          </a:p>
          <a:p>
            <a:r>
              <a:rPr lang="en-US" dirty="0" smtClean="0"/>
              <a:t>A </a:t>
            </a:r>
            <a:r>
              <a:rPr lang="en-US" dirty="0"/>
              <a:t>good example of physical risk is transportation disruption (</a:t>
            </a:r>
            <a:r>
              <a:rPr lang="en-US" dirty="0" err="1"/>
              <a:t>Cavinato</a:t>
            </a:r>
            <a:r>
              <a:rPr lang="en-US" dirty="0"/>
              <a:t>, 2004</a:t>
            </a:r>
            <a:r>
              <a:rPr lang="en-US" dirty="0" smtClean="0"/>
              <a:t>).</a:t>
            </a:r>
          </a:p>
          <a:p>
            <a:r>
              <a:rPr lang="en-US" dirty="0" smtClean="0"/>
              <a:t>Financial </a:t>
            </a:r>
            <a:r>
              <a:rPr lang="en-US" dirty="0"/>
              <a:t>risk is another type of risk in supply chain management that revolves around aspects such as cash flow, expenses, settlements, and investments, among other financial variables (</a:t>
            </a:r>
            <a:r>
              <a:rPr lang="en-US" dirty="0" err="1"/>
              <a:t>Cavinato</a:t>
            </a:r>
            <a:r>
              <a:rPr lang="en-US" dirty="0"/>
              <a:t>, 2004</a:t>
            </a:r>
            <a:r>
              <a:rPr lang="en-US" dirty="0" smtClean="0"/>
              <a:t>).</a:t>
            </a:r>
          </a:p>
          <a:p>
            <a:r>
              <a:rPr lang="en-US" dirty="0" smtClean="0"/>
              <a:t> </a:t>
            </a:r>
            <a:r>
              <a:rPr lang="en-US" dirty="0"/>
              <a:t>One of the financial risks is unfavorable exchange rates which can financially harm the suppliers. </a:t>
            </a:r>
            <a:endParaRPr lang="en-US" dirty="0" smtClean="0"/>
          </a:p>
          <a:p>
            <a:r>
              <a:rPr lang="en-US" dirty="0"/>
              <a:t>Relational risks involve relational problems between various parties such as logistics parties, buyers, and sellers. </a:t>
            </a:r>
            <a:endParaRPr lang="en-US" dirty="0" smtClean="0"/>
          </a:p>
          <a:p>
            <a:r>
              <a:rPr lang="en-US" dirty="0" smtClean="0"/>
              <a:t>Poor </a:t>
            </a:r>
            <a:r>
              <a:rPr lang="en-US" dirty="0"/>
              <a:t>relationships between these parties can compromise the entire logistics. </a:t>
            </a:r>
          </a:p>
        </p:txBody>
      </p:sp>
    </p:spTree>
    <p:extLst>
      <p:ext uri="{BB962C8B-B14F-4D97-AF65-F5344CB8AC3E}">
        <p14:creationId xmlns:p14="http://schemas.microsoft.com/office/powerpoint/2010/main" val="3961192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latin typeface="Times New Roman" panose="02020603050405020304" pitchFamily="18" charset="0"/>
                <a:cs typeface="Times New Roman" panose="02020603050405020304" pitchFamily="18" charset="0"/>
              </a:rPr>
              <a:t>Action Plan to Mitigate the </a:t>
            </a:r>
            <a:r>
              <a:rPr lang="en-US" b="1" dirty="0" smtClean="0">
                <a:latin typeface="Times New Roman" panose="02020603050405020304" pitchFamily="18" charset="0"/>
                <a:cs typeface="Times New Roman" panose="02020603050405020304" pitchFamily="18" charset="0"/>
              </a:rPr>
              <a:t>Risks (A) </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246909"/>
            <a:ext cx="10515600" cy="4930054"/>
          </a:xfrm>
        </p:spPr>
        <p:txBody>
          <a:bodyPr>
            <a:normAutofit/>
          </a:bodyPr>
          <a:lstStyle/>
          <a:p>
            <a:r>
              <a:rPr lang="en-US" dirty="0"/>
              <a:t>One of the action plans to mitigate these supply chain risks is through heavily investing in improving the relationship between the buyer and the seller. </a:t>
            </a:r>
            <a:endParaRPr lang="en-US" dirty="0" smtClean="0"/>
          </a:p>
          <a:p>
            <a:r>
              <a:rPr lang="en-US" dirty="0" smtClean="0"/>
              <a:t>The </a:t>
            </a:r>
            <a:r>
              <a:rPr lang="en-US" dirty="0"/>
              <a:t>relationship between the buyer and the seller determines how fast goods are being transported by the logistic companies. </a:t>
            </a:r>
            <a:endParaRPr lang="en-US" dirty="0" smtClean="0"/>
          </a:p>
          <a:p>
            <a:r>
              <a:rPr lang="en-US" dirty="0" smtClean="0"/>
              <a:t>A </a:t>
            </a:r>
            <a:r>
              <a:rPr lang="en-US" dirty="0"/>
              <a:t>good link between these parties can mitigate relational risks since both parties will be on the same page. </a:t>
            </a:r>
            <a:endParaRPr lang="en-US" dirty="0" smtClean="0"/>
          </a:p>
          <a:p>
            <a:r>
              <a:rPr lang="en-US" dirty="0" smtClean="0"/>
              <a:t>This </a:t>
            </a:r>
            <a:r>
              <a:rPr lang="en-US" dirty="0"/>
              <a:t>relationship can also be achieved through the provision of accurate information between these parties. </a:t>
            </a:r>
            <a:endParaRPr lang="en-US" dirty="0" smtClean="0"/>
          </a:p>
          <a:p>
            <a:r>
              <a:rPr lang="en-US" dirty="0" smtClean="0"/>
              <a:t>The </a:t>
            </a:r>
            <a:r>
              <a:rPr lang="en-US" dirty="0"/>
              <a:t>top management from both parties should build this relationship by ensuring that they bring all employees together (</a:t>
            </a:r>
            <a:r>
              <a:rPr lang="en-US" dirty="0" err="1"/>
              <a:t>Siagian</a:t>
            </a:r>
            <a:r>
              <a:rPr lang="en-US" dirty="0"/>
              <a:t>, </a:t>
            </a:r>
            <a:r>
              <a:rPr lang="en-US" dirty="0" err="1"/>
              <a:t>Tarigan</a:t>
            </a:r>
            <a:r>
              <a:rPr lang="en-US" dirty="0"/>
              <a:t> &amp; </a:t>
            </a:r>
            <a:r>
              <a:rPr lang="en-US" dirty="0" err="1"/>
              <a:t>Hee</a:t>
            </a:r>
            <a:r>
              <a:rPr lang="en-US" dirty="0"/>
              <a:t>, 2018). </a:t>
            </a:r>
            <a:endParaRPr lang="en-US" dirty="0" smtClean="0"/>
          </a:p>
          <a:p>
            <a:r>
              <a:rPr lang="en-US" dirty="0" smtClean="0"/>
              <a:t>The </a:t>
            </a:r>
            <a:r>
              <a:rPr lang="en-US" dirty="0"/>
              <a:t>top management should also ensure that both parties develop mutual trust among each other. </a:t>
            </a:r>
          </a:p>
          <a:p>
            <a:endParaRPr lang="en-US" dirty="0"/>
          </a:p>
        </p:txBody>
      </p:sp>
    </p:spTree>
    <p:extLst>
      <p:ext uri="{BB962C8B-B14F-4D97-AF65-F5344CB8AC3E}">
        <p14:creationId xmlns:p14="http://schemas.microsoft.com/office/powerpoint/2010/main" val="2257075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latin typeface="Times New Roman" panose="02020603050405020304" pitchFamily="18" charset="0"/>
                <a:cs typeface="Times New Roman" panose="02020603050405020304" pitchFamily="18" charset="0"/>
              </a:rPr>
              <a:t>Action Plan to Mitigate the </a:t>
            </a:r>
            <a:r>
              <a:rPr lang="en-US" b="1" dirty="0" smtClean="0">
                <a:latin typeface="Times New Roman" panose="02020603050405020304" pitchFamily="18" charset="0"/>
                <a:cs typeface="Times New Roman" panose="02020603050405020304" pitchFamily="18" charset="0"/>
              </a:rPr>
              <a:t>Risks (B) </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202170"/>
            <a:ext cx="10515600" cy="4351338"/>
          </a:xfrm>
        </p:spPr>
        <p:txBody>
          <a:bodyPr>
            <a:normAutofit/>
          </a:bodyPr>
          <a:lstStyle/>
          <a:p>
            <a:r>
              <a:rPr lang="en-US" dirty="0"/>
              <a:t>Another action plan to mitigate these risks involves the diversification of suppliers. </a:t>
            </a:r>
            <a:endParaRPr lang="en-US" dirty="0" smtClean="0"/>
          </a:p>
          <a:p>
            <a:r>
              <a:rPr lang="en-US" dirty="0" smtClean="0"/>
              <a:t>It </a:t>
            </a:r>
            <a:r>
              <a:rPr lang="en-US" dirty="0"/>
              <a:t>is not appropriate to rely on one supplier for specific materials. </a:t>
            </a:r>
            <a:endParaRPr lang="en-US" dirty="0" smtClean="0"/>
          </a:p>
          <a:p>
            <a:r>
              <a:rPr lang="en-US" dirty="0" smtClean="0"/>
              <a:t>It </a:t>
            </a:r>
            <a:r>
              <a:rPr lang="en-US" dirty="0"/>
              <a:t>is important to source these products from different suppliers since such an initiative can lower the cost of operations. </a:t>
            </a:r>
            <a:endParaRPr lang="en-US" dirty="0" smtClean="0"/>
          </a:p>
          <a:p>
            <a:r>
              <a:rPr lang="en-US" dirty="0" smtClean="0"/>
              <a:t>Some </a:t>
            </a:r>
            <a:r>
              <a:rPr lang="en-US" dirty="0"/>
              <a:t>suppliers provide their items at a lower cost as compared to others (</a:t>
            </a:r>
            <a:r>
              <a:rPr lang="en-US" dirty="0" err="1"/>
              <a:t>Namdar</a:t>
            </a:r>
            <a:r>
              <a:rPr lang="en-US" dirty="0"/>
              <a:t>, </a:t>
            </a:r>
            <a:r>
              <a:rPr lang="en-US" dirty="0" err="1"/>
              <a:t>Sawhney</a:t>
            </a:r>
            <a:r>
              <a:rPr lang="en-US" dirty="0"/>
              <a:t> &amp; Pradhan, 2018</a:t>
            </a:r>
            <a:r>
              <a:rPr lang="en-US" dirty="0" smtClean="0"/>
              <a:t>).</a:t>
            </a:r>
          </a:p>
          <a:p>
            <a:r>
              <a:rPr lang="en-US" dirty="0"/>
              <a:t>it is important to integrate purchase cargo insurance to mitigate supply chain risks. </a:t>
            </a:r>
            <a:endParaRPr lang="en-US" dirty="0" smtClean="0"/>
          </a:p>
          <a:p>
            <a:r>
              <a:rPr lang="en-US" dirty="0" smtClean="0"/>
              <a:t>Cargo </a:t>
            </a:r>
            <a:r>
              <a:rPr lang="en-US" dirty="0"/>
              <a:t>insurance is likely to offer protection to warehouse goods or other items in transit against any unprecedented damage or losses regardless of the model of transportation (</a:t>
            </a:r>
            <a:r>
              <a:rPr lang="en-US" dirty="0" err="1"/>
              <a:t>Lorenc</a:t>
            </a:r>
            <a:r>
              <a:rPr lang="en-US" dirty="0"/>
              <a:t> &amp; </a:t>
            </a:r>
            <a:r>
              <a:rPr lang="en-US" dirty="0" err="1"/>
              <a:t>Kuźnar</a:t>
            </a:r>
            <a:r>
              <a:rPr lang="en-US" dirty="0"/>
              <a:t>, 2018). </a:t>
            </a:r>
          </a:p>
        </p:txBody>
      </p:sp>
    </p:spTree>
    <p:extLst>
      <p:ext uri="{BB962C8B-B14F-4D97-AF65-F5344CB8AC3E}">
        <p14:creationId xmlns:p14="http://schemas.microsoft.com/office/powerpoint/2010/main" val="40561330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74073"/>
            <a:ext cx="10515600" cy="1216025"/>
          </a:xfrm>
        </p:spPr>
        <p:txBody>
          <a:bodyPr>
            <a:normAutofit fontScale="90000"/>
          </a:bodyPr>
          <a:lstStyle/>
          <a:p>
            <a:pPr algn="ctr"/>
            <a:r>
              <a:rPr lang="en-US" b="1" dirty="0">
                <a:latin typeface="Times New Roman" panose="02020603050405020304" pitchFamily="18" charset="0"/>
                <a:cs typeface="Times New Roman" panose="02020603050405020304" pitchFamily="18" charset="0"/>
              </a:rPr>
              <a:t>Use of Technology in Understanding the Voice of Customer</a:t>
            </a:r>
            <a:r>
              <a:rPr lang="en-US" dirty="0"/>
              <a:t/>
            </a:r>
            <a:br>
              <a:rPr lang="en-US" dirty="0"/>
            </a:br>
            <a:endParaRPr lang="en-US" dirty="0"/>
          </a:p>
        </p:txBody>
      </p:sp>
      <p:sp>
        <p:nvSpPr>
          <p:cNvPr id="3" name="Content Placeholder 2"/>
          <p:cNvSpPr>
            <a:spLocks noGrp="1"/>
          </p:cNvSpPr>
          <p:nvPr>
            <p:ph idx="1"/>
          </p:nvPr>
        </p:nvSpPr>
        <p:spPr>
          <a:xfrm>
            <a:off x="838200" y="1590098"/>
            <a:ext cx="10515600" cy="4351338"/>
          </a:xfrm>
        </p:spPr>
        <p:txBody>
          <a:bodyPr>
            <a:normAutofit/>
          </a:bodyPr>
          <a:lstStyle/>
          <a:p>
            <a:r>
              <a:rPr lang="en-US" dirty="0"/>
              <a:t>Technology has played a crucial role in business because it is being used to capture customers' voices. </a:t>
            </a:r>
            <a:endParaRPr lang="en-US" dirty="0" smtClean="0"/>
          </a:p>
          <a:p>
            <a:r>
              <a:rPr lang="en-US" dirty="0" smtClean="0"/>
              <a:t>Customers</a:t>
            </a:r>
            <a:r>
              <a:rPr lang="en-US" dirty="0"/>
              <a:t>' voices might be sentiments, likes, dislikes, and feedback. Several technologies are useful in grasping this information. </a:t>
            </a:r>
            <a:endParaRPr lang="en-US" dirty="0" smtClean="0"/>
          </a:p>
          <a:p>
            <a:r>
              <a:rPr lang="en-US" dirty="0" smtClean="0"/>
              <a:t>The </a:t>
            </a:r>
            <a:r>
              <a:rPr lang="en-US" dirty="0"/>
              <a:t>company utilizes this information to improve its goods and service. </a:t>
            </a:r>
            <a:endParaRPr lang="en-US" dirty="0" smtClean="0"/>
          </a:p>
          <a:p>
            <a:r>
              <a:rPr lang="en-US" dirty="0" smtClean="0"/>
              <a:t>Data </a:t>
            </a:r>
            <a:r>
              <a:rPr lang="en-US" dirty="0"/>
              <a:t>analytics is one of the aspects that is also used in understanding customer's voices. </a:t>
            </a:r>
            <a:endParaRPr lang="en-US" dirty="0" smtClean="0"/>
          </a:p>
          <a:p>
            <a:r>
              <a:rPr lang="en-US" dirty="0" smtClean="0"/>
              <a:t>Data </a:t>
            </a:r>
            <a:r>
              <a:rPr lang="en-US" dirty="0"/>
              <a:t>analytics can be used to collect and assess customer data to understand their preferences and general behavior. </a:t>
            </a:r>
            <a:endParaRPr lang="en-US" dirty="0" smtClean="0"/>
          </a:p>
          <a:p>
            <a:r>
              <a:rPr lang="en-US" dirty="0" smtClean="0"/>
              <a:t>Artificial </a:t>
            </a:r>
            <a:r>
              <a:rPr lang="en-US" dirty="0"/>
              <a:t>intelligence, such as </a:t>
            </a:r>
            <a:r>
              <a:rPr lang="en-US" dirty="0" err="1"/>
              <a:t>chatbots</a:t>
            </a:r>
            <a:r>
              <a:rPr lang="en-US" dirty="0"/>
              <a:t>, is also used to gather information from clients regarding a certain product (Klaus &amp; </a:t>
            </a:r>
            <a:r>
              <a:rPr lang="en-US" dirty="0" err="1"/>
              <a:t>Zaichkowsky</a:t>
            </a:r>
            <a:r>
              <a:rPr lang="en-US" dirty="0"/>
              <a:t>, 2020). </a:t>
            </a:r>
          </a:p>
          <a:p>
            <a:endParaRPr lang="en-US" dirty="0"/>
          </a:p>
        </p:txBody>
      </p:sp>
    </p:spTree>
    <p:extLst>
      <p:ext uri="{BB962C8B-B14F-4D97-AF65-F5344CB8AC3E}">
        <p14:creationId xmlns:p14="http://schemas.microsoft.com/office/powerpoint/2010/main" val="2989669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0062"/>
            <a:ext cx="10515600" cy="1325563"/>
          </a:xfrm>
        </p:spPr>
        <p:txBody>
          <a:bodyPr>
            <a:normAutofit fontScale="90000"/>
          </a:bodyPr>
          <a:lstStyle/>
          <a:p>
            <a:pPr algn="ctr"/>
            <a:r>
              <a:rPr lang="en-US" b="1" dirty="0">
                <a:latin typeface="Times New Roman" panose="02020603050405020304" pitchFamily="18" charset="0"/>
                <a:cs typeface="Times New Roman" panose="02020603050405020304" pitchFamily="18" charset="0"/>
              </a:rPr>
              <a:t>Type of Performance Measures used to Monitor Risks or Changes in Customer Expectations.</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10000"/>
          </a:bodyPr>
          <a:lstStyle/>
          <a:p>
            <a:r>
              <a:rPr lang="en-US" dirty="0"/>
              <a:t>Attribution of returns is one of the types of performance measure that is used to monitor risks or changes in the customers’ expectations. </a:t>
            </a:r>
            <a:endParaRPr lang="en-US" dirty="0" smtClean="0"/>
          </a:p>
          <a:p>
            <a:r>
              <a:rPr lang="en-US" dirty="0" smtClean="0"/>
              <a:t>Attribution </a:t>
            </a:r>
            <a:r>
              <a:rPr lang="en-US" dirty="0"/>
              <a:t>of returns is also associated with variance analysis that describes how every security contributes to the portfolio’s overall performance. </a:t>
            </a:r>
            <a:endParaRPr lang="en-US" dirty="0" smtClean="0"/>
          </a:p>
          <a:p>
            <a:r>
              <a:rPr lang="en-US" dirty="0" smtClean="0"/>
              <a:t>The </a:t>
            </a:r>
            <a:r>
              <a:rPr lang="en-US" dirty="0"/>
              <a:t>attribution of returns also weighs the risk factors and accumulates those results to develop a variance analysis (Fisher &amp; D’Alessandro, 2019). </a:t>
            </a:r>
            <a:endParaRPr lang="en-US" dirty="0" smtClean="0"/>
          </a:p>
          <a:p>
            <a:r>
              <a:rPr lang="en-US" dirty="0" smtClean="0"/>
              <a:t>Managers </a:t>
            </a:r>
            <a:r>
              <a:rPr lang="en-US" dirty="0"/>
              <a:t>who think in the space of risk factors are likely to benefit from this analysis. </a:t>
            </a:r>
            <a:endParaRPr lang="en-US" dirty="0" smtClean="0"/>
          </a:p>
          <a:p>
            <a:r>
              <a:rPr lang="en-US" dirty="0" smtClean="0"/>
              <a:t>These </a:t>
            </a:r>
            <a:r>
              <a:rPr lang="en-US" dirty="0"/>
              <a:t>individuals also conduct risk forecasting to identify the connection between risk and performance of certain securities in business. </a:t>
            </a:r>
          </a:p>
        </p:txBody>
      </p:sp>
    </p:spTree>
    <p:extLst>
      <p:ext uri="{BB962C8B-B14F-4D97-AF65-F5344CB8AC3E}">
        <p14:creationId xmlns:p14="http://schemas.microsoft.com/office/powerpoint/2010/main" val="14070925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fontScale="90000"/>
          </a:bodyPr>
          <a:lstStyle/>
          <a:p>
            <a:pPr algn="ctr"/>
            <a:r>
              <a:rPr lang="en-US" b="1" dirty="0">
                <a:latin typeface="Times New Roman" panose="02020603050405020304" pitchFamily="18" charset="0"/>
                <a:cs typeface="Times New Roman" panose="02020603050405020304" pitchFamily="18" charset="0"/>
              </a:rPr>
              <a:t>How the Supply Chain Managers will use the Basic Lean Tools and Approaches to Provide a quality product, on-time, and at the lowest </a:t>
            </a:r>
            <a:r>
              <a:rPr lang="en-US" b="1" dirty="0" smtClean="0">
                <a:latin typeface="Times New Roman" panose="02020603050405020304" pitchFamily="18" charset="0"/>
                <a:cs typeface="Times New Roman" panose="02020603050405020304" pitchFamily="18" charset="0"/>
              </a:rPr>
              <a:t>cost</a:t>
            </a:r>
            <a:r>
              <a:rPr lang="en-US" b="1" dirty="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(A)</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2224232"/>
            <a:ext cx="10515600" cy="4351338"/>
          </a:xfrm>
        </p:spPr>
        <p:txBody>
          <a:bodyPr>
            <a:normAutofit fontScale="92500"/>
          </a:bodyPr>
          <a:lstStyle/>
          <a:p>
            <a:r>
              <a:rPr lang="en-US" dirty="0"/>
              <a:t>Supply chain managers will use the basic lean tools and approaches to eliminate any form of waste in the supply chain process. </a:t>
            </a:r>
            <a:endParaRPr lang="en-US" dirty="0" smtClean="0"/>
          </a:p>
          <a:p>
            <a:r>
              <a:rPr lang="en-US" dirty="0" smtClean="0"/>
              <a:t>One </a:t>
            </a:r>
            <a:r>
              <a:rPr lang="en-US" dirty="0"/>
              <a:t>of the aspects that these managers will eliminate is a complex system (</a:t>
            </a:r>
            <a:r>
              <a:rPr lang="en-US" dirty="0" err="1"/>
              <a:t>Nabhani</a:t>
            </a:r>
            <a:r>
              <a:rPr lang="en-US" dirty="0"/>
              <a:t> et al., 2018). </a:t>
            </a:r>
            <a:endParaRPr lang="en-US" dirty="0" smtClean="0"/>
          </a:p>
          <a:p>
            <a:r>
              <a:rPr lang="en-US" dirty="0" smtClean="0"/>
              <a:t>A </a:t>
            </a:r>
            <a:r>
              <a:rPr lang="en-US" dirty="0"/>
              <a:t>complex system normally contains unnecessary and confusing procedures that add no value to the supply chain. </a:t>
            </a:r>
            <a:endParaRPr lang="en-US" dirty="0" smtClean="0"/>
          </a:p>
          <a:p>
            <a:r>
              <a:rPr lang="en-US" dirty="0" smtClean="0"/>
              <a:t>One </a:t>
            </a:r>
            <a:r>
              <a:rPr lang="en-US" dirty="0"/>
              <a:t>of such complications might arise due to a complicated procurement process. </a:t>
            </a:r>
            <a:endParaRPr lang="en-US" dirty="0" smtClean="0"/>
          </a:p>
          <a:p>
            <a:r>
              <a:rPr lang="en-US" dirty="0" smtClean="0"/>
              <a:t>Most </a:t>
            </a:r>
            <a:r>
              <a:rPr lang="en-US" dirty="0"/>
              <a:t>businesses experience difficulties in procurement because they emphasize complex purchasing, which only wastes more time. </a:t>
            </a:r>
            <a:endParaRPr lang="en-US" dirty="0" smtClean="0"/>
          </a:p>
          <a:p>
            <a:r>
              <a:rPr lang="en-US" dirty="0" smtClean="0"/>
              <a:t>Such </a:t>
            </a:r>
            <a:r>
              <a:rPr lang="en-US" dirty="0"/>
              <a:t>companies should eliminate these complicated processes to give room for faster operations. </a:t>
            </a:r>
            <a:endParaRPr lang="en-US" dirty="0" smtClean="0"/>
          </a:p>
          <a:p>
            <a:r>
              <a:rPr lang="en-US" dirty="0" smtClean="0"/>
              <a:t>Time </a:t>
            </a:r>
            <a:r>
              <a:rPr lang="en-US" dirty="0"/>
              <a:t>is a valuable resource that should be utilized properly to realize a positive return.  </a:t>
            </a:r>
          </a:p>
          <a:p>
            <a:endParaRPr lang="en-US" dirty="0"/>
          </a:p>
        </p:txBody>
      </p:sp>
    </p:spTree>
    <p:extLst>
      <p:ext uri="{BB962C8B-B14F-4D97-AF65-F5344CB8AC3E}">
        <p14:creationId xmlns:p14="http://schemas.microsoft.com/office/powerpoint/2010/main" val="1840723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7364" y="185016"/>
            <a:ext cx="10515600" cy="1325563"/>
          </a:xfrm>
        </p:spPr>
        <p:txBody>
          <a:bodyPr>
            <a:normAutofit fontScale="90000"/>
          </a:bodyPr>
          <a:lstStyle/>
          <a:p>
            <a:pPr algn="ctr"/>
            <a:r>
              <a:rPr lang="en-US" b="1" dirty="0">
                <a:latin typeface="Times New Roman" panose="02020603050405020304" pitchFamily="18" charset="0"/>
                <a:cs typeface="Times New Roman" panose="02020603050405020304" pitchFamily="18" charset="0"/>
              </a:rPr>
              <a:t>How the Supply Chain Managers will use the Basic Lean Tools and Approaches to Provide a quality product, on-time, and at the lowest cost (B)</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52054" y="2506662"/>
            <a:ext cx="10515600" cy="4351338"/>
          </a:xfrm>
        </p:spPr>
        <p:txBody>
          <a:bodyPr>
            <a:normAutofit/>
          </a:bodyPr>
          <a:lstStyle/>
          <a:p>
            <a:r>
              <a:rPr lang="en-US" dirty="0"/>
              <a:t>Supply chain managers will also use the basic lean tools and approaches, such as avoiding unnecessary inventories (</a:t>
            </a:r>
            <a:r>
              <a:rPr lang="en-US" dirty="0" err="1"/>
              <a:t>Nabhani</a:t>
            </a:r>
            <a:r>
              <a:rPr lang="en-US" dirty="0"/>
              <a:t> et al., 2018). </a:t>
            </a:r>
            <a:endParaRPr lang="en-US" dirty="0" smtClean="0"/>
          </a:p>
          <a:p>
            <a:r>
              <a:rPr lang="en-US" dirty="0" smtClean="0"/>
              <a:t>These </a:t>
            </a:r>
            <a:r>
              <a:rPr lang="en-US" dirty="0"/>
              <a:t>managers should ensure that the warehouses only hold appropriate stock that is demanded by particular consumers. </a:t>
            </a:r>
            <a:endParaRPr lang="en-US" dirty="0" smtClean="0"/>
          </a:p>
          <a:p>
            <a:r>
              <a:rPr lang="en-US" dirty="0" smtClean="0"/>
              <a:t>A </a:t>
            </a:r>
            <a:r>
              <a:rPr lang="en-US" dirty="0"/>
              <a:t>lot of resources are required to accumulate and store these inventories</a:t>
            </a:r>
            <a:r>
              <a:rPr lang="en-US" dirty="0" smtClean="0"/>
              <a:t>.</a:t>
            </a:r>
          </a:p>
          <a:p>
            <a:r>
              <a:rPr lang="en-US" dirty="0" smtClean="0"/>
              <a:t> </a:t>
            </a:r>
            <a:r>
              <a:rPr lang="en-US" dirty="0"/>
              <a:t>Therefore, it is crucial to only put relevant stock in the warehouse as a way of minimizing warehouse space which in turn attracts lower costs. </a:t>
            </a:r>
            <a:endParaRPr lang="en-US" dirty="0" smtClean="0"/>
          </a:p>
          <a:p>
            <a:r>
              <a:rPr lang="en-US" dirty="0" smtClean="0"/>
              <a:t>Also</a:t>
            </a:r>
            <a:r>
              <a:rPr lang="en-US" dirty="0"/>
              <a:t>, the managers should do away with the human effort that does not add value to the business. </a:t>
            </a:r>
          </a:p>
        </p:txBody>
      </p:sp>
    </p:spTree>
    <p:extLst>
      <p:ext uri="{BB962C8B-B14F-4D97-AF65-F5344CB8AC3E}">
        <p14:creationId xmlns:p14="http://schemas.microsoft.com/office/powerpoint/2010/main" val="7547452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7674" y="311117"/>
            <a:ext cx="9404723" cy="1400530"/>
          </a:xfrm>
        </p:spPr>
        <p:txBody>
          <a:bodyPr>
            <a:normAutofit/>
          </a:bodyPr>
          <a:lstStyle/>
          <a:p>
            <a:pPr algn="ctr"/>
            <a:r>
              <a:rPr lang="en-US" dirty="0">
                <a:latin typeface="Times New Roman" panose="02020603050405020304" pitchFamily="18" charset="0"/>
                <a:cs typeface="Times New Roman" panose="02020603050405020304" pitchFamily="18" charset="0"/>
              </a:rPr>
              <a:t>References</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011382"/>
            <a:ext cx="10515600" cy="5165581"/>
          </a:xfrm>
        </p:spPr>
        <p:txBody>
          <a:bodyPr>
            <a:normAutofit fontScale="85000" lnSpcReduction="20000"/>
          </a:bodyPr>
          <a:lstStyle/>
          <a:p>
            <a:r>
              <a:rPr lang="en-US" dirty="0" err="1"/>
              <a:t>Cavinato</a:t>
            </a:r>
            <a:r>
              <a:rPr lang="en-US" dirty="0"/>
              <a:t>, J. L. (2004). Supply chain logistics risks: From the backroom to the board room. </a:t>
            </a:r>
            <a:r>
              <a:rPr lang="en-US" i="1" dirty="0"/>
              <a:t>International journal of physical distribution &amp; logistics management</a:t>
            </a:r>
            <a:r>
              <a:rPr lang="en-US" dirty="0"/>
              <a:t>. </a:t>
            </a:r>
          </a:p>
          <a:p>
            <a:r>
              <a:rPr lang="en-US" dirty="0"/>
              <a:t>Fisher, J. D., &amp; D’Alessandro, J. (2019). Risk-Adjusted Attribution Analysis of Real Estate Portfolios. </a:t>
            </a:r>
            <a:r>
              <a:rPr lang="en-US" i="1" dirty="0"/>
              <a:t>The Journal of Portfolio Management</a:t>
            </a:r>
            <a:r>
              <a:rPr lang="en-US" dirty="0"/>
              <a:t>, </a:t>
            </a:r>
            <a:r>
              <a:rPr lang="en-US" i="1" dirty="0"/>
              <a:t>45</a:t>
            </a:r>
            <a:r>
              <a:rPr lang="en-US" dirty="0"/>
              <a:t>(7), 80-94.</a:t>
            </a:r>
          </a:p>
          <a:p>
            <a:r>
              <a:rPr lang="en-US" dirty="0"/>
              <a:t>Klaus, P., &amp; </a:t>
            </a:r>
            <a:r>
              <a:rPr lang="en-US" dirty="0" err="1"/>
              <a:t>Zaichkowsky</a:t>
            </a:r>
            <a:r>
              <a:rPr lang="en-US" dirty="0"/>
              <a:t>, J. (2020). AI voice bots: services marketing research agenda. </a:t>
            </a:r>
            <a:r>
              <a:rPr lang="en-US" i="1" dirty="0"/>
              <a:t>Journal of Services Marketing</a:t>
            </a:r>
            <a:r>
              <a:rPr lang="en-US" dirty="0"/>
              <a:t>. </a:t>
            </a:r>
          </a:p>
          <a:p>
            <a:r>
              <a:rPr lang="en-US" dirty="0" err="1"/>
              <a:t>Krishnadas</a:t>
            </a:r>
            <a:r>
              <a:rPr lang="en-US" dirty="0"/>
              <a:t>, R. (2021). Understanding Customer Engagement and Purchase Behavior in Automobiles: The Role of Digital Technology. In </a:t>
            </a:r>
            <a:r>
              <a:rPr lang="en-US" i="1" dirty="0"/>
              <a:t>Handbook of Research on Technology Applications for Effective Customer Engagement</a:t>
            </a:r>
            <a:r>
              <a:rPr lang="en-US" dirty="0"/>
              <a:t> (pp. 1-13). IGI Global. </a:t>
            </a:r>
          </a:p>
          <a:p>
            <a:r>
              <a:rPr lang="en-US" dirty="0" err="1"/>
              <a:t>Lorenc</a:t>
            </a:r>
            <a:r>
              <a:rPr lang="en-US" dirty="0"/>
              <a:t>, A., &amp; </a:t>
            </a:r>
            <a:r>
              <a:rPr lang="en-US" dirty="0" err="1"/>
              <a:t>Kuźnar</a:t>
            </a:r>
            <a:r>
              <a:rPr lang="en-US" dirty="0"/>
              <a:t>, M. (2018). An intelligent system to predict the risk and costs of cargo thefts in road transport. </a:t>
            </a:r>
            <a:r>
              <a:rPr lang="en-US" i="1" dirty="0"/>
              <a:t>International journal of engineering and technology innovation</a:t>
            </a:r>
            <a:r>
              <a:rPr lang="en-US" dirty="0"/>
              <a:t>, </a:t>
            </a:r>
            <a:r>
              <a:rPr lang="en-US" i="1" dirty="0"/>
              <a:t>8</a:t>
            </a:r>
            <a:r>
              <a:rPr lang="en-US" dirty="0"/>
              <a:t>(4), 284. </a:t>
            </a:r>
          </a:p>
          <a:p>
            <a:r>
              <a:rPr lang="en-US" dirty="0" err="1"/>
              <a:t>Nabhani</a:t>
            </a:r>
            <a:r>
              <a:rPr lang="en-US" dirty="0"/>
              <a:t>, F., </a:t>
            </a:r>
            <a:r>
              <a:rPr lang="en-US" dirty="0" err="1"/>
              <a:t>Uhl</a:t>
            </a:r>
            <a:r>
              <a:rPr lang="en-US" dirty="0"/>
              <a:t>, C., </a:t>
            </a:r>
            <a:r>
              <a:rPr lang="en-US" dirty="0" err="1"/>
              <a:t>Kauf</a:t>
            </a:r>
            <a:r>
              <a:rPr lang="en-US" dirty="0"/>
              <a:t>, F., &amp; </a:t>
            </a:r>
            <a:r>
              <a:rPr lang="en-US" dirty="0" err="1"/>
              <a:t>Shokri</a:t>
            </a:r>
            <a:r>
              <a:rPr lang="en-US" dirty="0"/>
              <a:t>, A. (2018). Supply chain process optimization via the management of variance. </a:t>
            </a:r>
            <a:r>
              <a:rPr lang="en-US" i="1" dirty="0"/>
              <a:t>Journal of Management Analytics</a:t>
            </a:r>
            <a:r>
              <a:rPr lang="en-US" dirty="0"/>
              <a:t>, </a:t>
            </a:r>
            <a:r>
              <a:rPr lang="en-US" i="1" dirty="0"/>
              <a:t>5</a:t>
            </a:r>
            <a:r>
              <a:rPr lang="en-US" dirty="0"/>
              <a:t>(2), 136-153.</a:t>
            </a:r>
          </a:p>
          <a:p>
            <a:r>
              <a:rPr lang="en-US" dirty="0" err="1"/>
              <a:t>Namdar</a:t>
            </a:r>
            <a:r>
              <a:rPr lang="en-US" dirty="0"/>
              <a:t>, J., Li, X., </a:t>
            </a:r>
            <a:r>
              <a:rPr lang="en-US" dirty="0" err="1"/>
              <a:t>Sawhney</a:t>
            </a:r>
            <a:r>
              <a:rPr lang="en-US" dirty="0"/>
              <a:t>, R., &amp; Pradhan, N. (2018). Supply chain resilience for single and multiple sourcing in the presence of disruption risks. </a:t>
            </a:r>
            <a:r>
              <a:rPr lang="en-US" i="1" dirty="0"/>
              <a:t>International Journal of Production Research</a:t>
            </a:r>
            <a:r>
              <a:rPr lang="en-US" dirty="0"/>
              <a:t>, </a:t>
            </a:r>
            <a:r>
              <a:rPr lang="en-US" i="1" dirty="0"/>
              <a:t>56</a:t>
            </a:r>
            <a:r>
              <a:rPr lang="en-US" dirty="0"/>
              <a:t>(6), 2339-2360. </a:t>
            </a:r>
          </a:p>
          <a:p>
            <a:r>
              <a:rPr lang="en-US" dirty="0" err="1"/>
              <a:t>Siagian</a:t>
            </a:r>
            <a:r>
              <a:rPr lang="en-US" dirty="0"/>
              <a:t>, H., </a:t>
            </a:r>
            <a:r>
              <a:rPr lang="en-US" dirty="0" err="1"/>
              <a:t>Tarigan</a:t>
            </a:r>
            <a:r>
              <a:rPr lang="en-US" dirty="0"/>
              <a:t>, Z. J., &amp; </a:t>
            </a:r>
            <a:r>
              <a:rPr lang="en-US" dirty="0" err="1"/>
              <a:t>Hee</a:t>
            </a:r>
            <a:r>
              <a:rPr lang="en-US" dirty="0"/>
              <a:t>, H. T. (2018). The Effect of Top Management Involvement on Supply Chain Risk Management through Buyer-Supplier Relationship. </a:t>
            </a:r>
            <a:r>
              <a:rPr lang="en-US" i="1" dirty="0" err="1"/>
              <a:t>Jurnal</a:t>
            </a:r>
            <a:r>
              <a:rPr lang="en-US" i="1" dirty="0"/>
              <a:t> </a:t>
            </a:r>
            <a:r>
              <a:rPr lang="en-US" i="1" dirty="0" err="1"/>
              <a:t>Teknik</a:t>
            </a:r>
            <a:r>
              <a:rPr lang="en-US" i="1" dirty="0"/>
              <a:t> </a:t>
            </a:r>
            <a:r>
              <a:rPr lang="en-US" i="1" dirty="0" err="1"/>
              <a:t>Industri</a:t>
            </a:r>
            <a:r>
              <a:rPr lang="en-US" dirty="0"/>
              <a:t>, </a:t>
            </a:r>
            <a:r>
              <a:rPr lang="en-US" i="1" dirty="0"/>
              <a:t>20</a:t>
            </a:r>
            <a:r>
              <a:rPr lang="en-US" dirty="0"/>
              <a:t>(2), 105-112. </a:t>
            </a:r>
          </a:p>
          <a:p>
            <a:endParaRPr lang="en-US" dirty="0"/>
          </a:p>
          <a:p>
            <a:endParaRPr lang="en-US" dirty="0"/>
          </a:p>
        </p:txBody>
      </p:sp>
    </p:spTree>
    <p:extLst>
      <p:ext uri="{BB962C8B-B14F-4D97-AF65-F5344CB8AC3E}">
        <p14:creationId xmlns:p14="http://schemas.microsoft.com/office/powerpoint/2010/main" val="2814108110"/>
      </p:ext>
    </p:extLst>
  </p:cSld>
  <p:clrMapOvr>
    <a:masterClrMapping/>
  </p:clrMapOvr>
  <p:transition spd="slow">
    <p:push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22</TotalTime>
  <Words>2073</Words>
  <Application>Microsoft Office PowerPoint</Application>
  <PresentationFormat>Widescreen</PresentationFormat>
  <Paragraphs>76</Paragraphs>
  <Slides>9</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Century Gothic</vt:lpstr>
      <vt:lpstr>Times New Roman</vt:lpstr>
      <vt:lpstr>Wingdings 3</vt:lpstr>
      <vt:lpstr>Ion</vt:lpstr>
      <vt:lpstr>The Supply Chain Risk Management Presentation  Student’s name  Course name and number Instructor’s name Date submitted  </vt:lpstr>
      <vt:lpstr>Three Types of Supply Chain Risks </vt:lpstr>
      <vt:lpstr>Action Plan to Mitigate the Risks (A)  </vt:lpstr>
      <vt:lpstr>Action Plan to Mitigate the Risks (B)  </vt:lpstr>
      <vt:lpstr>Use of Technology in Understanding the Voice of Customer </vt:lpstr>
      <vt:lpstr>Type of Performance Measures used to Monitor Risks or Changes in Customer Expectations. </vt:lpstr>
      <vt:lpstr>How the Supply Chain Managers will use the Basic Lean Tools and Approaches to Provide a quality product, on-time, and at the lowest cost (A) </vt:lpstr>
      <vt:lpstr>How the Supply Chain Managers will use the Basic Lean Tools and Approaches to Provide a quality product, on-time, and at the lowest cost (B) </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Supply Chain Risk Management Presentation  Student’s name  Course name and number Instructor’s name Date submitted  </dc:title>
  <dc:creator>user</dc:creator>
  <cp:lastModifiedBy>user</cp:lastModifiedBy>
  <cp:revision>24</cp:revision>
  <dcterms:created xsi:type="dcterms:W3CDTF">2021-06-08T02:29:51Z</dcterms:created>
  <dcterms:modified xsi:type="dcterms:W3CDTF">2021-06-08T02:52:38Z</dcterms:modified>
</cp:coreProperties>
</file>